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3"/>
    <p:sldId id="257" r:id="rId4"/>
  </p:sldIdLst>
  <p:sldSz cx="10884408" cy="10828020"/>
  <p:notesSz cx="6858000" cy="9144000"/>
</p:presentation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slide" Target="slides/slide1.xml"/><Relationship Id="rId4" Type="http://schemas.openxmlformats.org/officeDocument/2006/relationships/slide" Target="slides/slide2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840992" y="774192"/>
            <a:ext cx="5181600" cy="5212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392"/>
              </a:lnSpc>
            </a:pPr>
            <a:r>
              <a:rPr lang="ru" sz="1150">
                <a:latin typeface="Calibri"/>
              </a:rPr>
              <a:t>СОВЕТ ДЕПУТАТОВ</a:t>
            </a:r>
          </a:p>
          <a:p>
            <a:pPr algn="ctr" indent="0">
              <a:lnSpc>
                <a:spcPts val="1392"/>
              </a:lnSpc>
              <a:spcAft>
                <a:spcPts val="2520"/>
              </a:spcAft>
            </a:pPr>
            <a:r>
              <a:rPr lang="ru" sz="1200">
                <a:latin typeface="Times New Roman"/>
              </a:rPr>
              <a:t>КРАСНОСЕЛЬСКОГО СЕЛЬСКОГО ПОСЕЛЕНИЯ УВЕЛЬСКОГО МУНИЦИПАЛЬНОГО РАЙОНА ЧЕЛЯБИНСКОЙ ОБЛАСТИ</a:t>
            </a:r>
          </a:p>
        </p:txBody>
      </p:sp>
      <p:sp>
        <p:nvSpPr>
          <p:cNvPr id="3" name=""/>
          <p:cNvSpPr/>
          <p:nvPr/>
        </p:nvSpPr>
        <p:spPr>
          <a:xfrm>
            <a:off x="1469136" y="1789176"/>
            <a:ext cx="5940552" cy="656539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marR="63500" indent="0">
              <a:spcBef>
                <a:spcPts val="2520"/>
              </a:spcBef>
              <a:spcAft>
                <a:spcPts val="1050"/>
              </a:spcAft>
            </a:pPr>
            <a:r>
              <a:rPr lang="ru" sz="1350" spc="350">
                <a:latin typeface="Times New Roman"/>
              </a:rPr>
              <a:t>РЕШЕНИЕ</a:t>
            </a:r>
          </a:p>
          <a:p>
            <a:pPr marL="12700" indent="0">
              <a:spcAft>
                <a:spcPts val="1050"/>
              </a:spcAft>
            </a:pPr>
            <a:r>
              <a:rPr lang="ru" b="1" sz="1200">
                <a:latin typeface="Times New Roman"/>
              </a:rPr>
              <a:t>«24» апреля 2020 года    № 12</a:t>
            </a:r>
          </a:p>
          <a:p>
            <a:pPr marL="12700" indent="0">
              <a:lnSpc>
                <a:spcPts val="1368"/>
              </a:lnSpc>
            </a:pPr>
            <a:r>
              <a:rPr lang="ru" sz="1200">
                <a:latin typeface="Times New Roman"/>
              </a:rPr>
              <a:t>О внесении изменений в Решение № 209 от 12.03.2015г.</a:t>
            </a:r>
          </a:p>
          <a:p>
            <a:pPr marL="12700" marR="1206500" indent="0">
              <a:lnSpc>
                <a:spcPts val="1368"/>
              </a:lnSpc>
              <a:spcAft>
                <a:spcPts val="1680"/>
              </a:spcAft>
            </a:pPr>
            <a:r>
              <a:rPr lang="ru" sz="1200">
                <a:latin typeface="Times New Roman"/>
              </a:rPr>
              <a:t>«Об утверждении схемы избирательных округов по выборам депутатов Совета депутатов Красносельского сельского поселения»</a:t>
            </a:r>
          </a:p>
          <a:p>
            <a:pPr algn="just" marL="12700" marR="12700" indent="228600">
              <a:lnSpc>
                <a:spcPts val="1584"/>
              </a:lnSpc>
              <a:spcAft>
                <a:spcPts val="1050"/>
              </a:spcAft>
            </a:pPr>
            <a:r>
              <a:rPr lang="ru" sz="1200">
                <a:latin typeface="Times New Roman"/>
              </a:rPr>
              <a:t>В соответствии с Федеральным законом от 12.06.2002 года №67-ФЗ «Об основных гарантиях избирательных прав и права на участие в референдуме граждан Российской Федерации», на основании п.6 ст. 13 Закона Челябинской области от 29.06.2006 года № 36-30 «О муниципальных выборах в Челябинской области », руководствуясь Уставом Красносельского сельского поселения, в связи упорядочением адресного хозяйства, а также изменением элементов планировочной структуры, Совет депутатов Красносельского сельского поселения РЕШАЕТ:</a:t>
            </a:r>
          </a:p>
          <a:p>
            <a:pPr marL="457200" marR="12700" indent="-215900">
              <a:lnSpc>
                <a:spcPts val="1368"/>
              </a:lnSpc>
            </a:pPr>
            <a:r>
              <a:rPr lang="ru" sz="1200">
                <a:latin typeface="Times New Roman"/>
              </a:rPr>
              <a:t>1. Внести в Приложение № 1 к Решению Совета депутатов Красносельского сельского поселения № 209 от 12.03.2015 г.</a:t>
            </a:r>
          </a:p>
          <a:p>
            <a:pPr algn="just" marL="457200" marR="12700" indent="0">
              <a:lnSpc>
                <a:spcPts val="1368"/>
              </a:lnSpc>
            </a:pPr>
            <a:r>
              <a:rPr lang="ru" sz="1200">
                <a:latin typeface="Times New Roman"/>
              </a:rPr>
              <a:t>«Об утверждении схемы избирательных округов для проведения выборов депутатов Совета депутатов Красносельского сельского поселения» следующие изменения:</a:t>
            </a:r>
          </a:p>
          <a:p>
            <a:pPr marL="457200" marR="12700" indent="-215900">
              <a:lnSpc>
                <a:spcPts val="2052"/>
              </a:lnSpc>
            </a:pPr>
            <a:r>
              <a:rPr lang="ru" sz="1200">
                <a:latin typeface="Times New Roman"/>
              </a:rPr>
              <a:t>1)    в описании раздела «Состав и границы избирательного округа» раздела «избирательный округ № 5» в части «с. Красносельское, улицы»:</a:t>
            </a:r>
          </a:p>
          <a:p>
            <a:pPr marL="12700" indent="0">
              <a:lnSpc>
                <a:spcPts val="2052"/>
              </a:lnSpc>
              <a:spcAft>
                <a:spcPts val="630"/>
              </a:spcAft>
            </a:pPr>
            <a:r>
              <a:rPr lang="ru" sz="1200">
                <a:latin typeface="Times New Roman"/>
              </a:rPr>
              <a:t>слова «Блюхера, дома № 5-24» заменить словами «Блюхера, дома № 2-24»;</a:t>
            </a:r>
          </a:p>
          <a:p>
            <a:pPr algn="just" marL="12700" marR="12700" indent="228600">
              <a:lnSpc>
                <a:spcPts val="2052"/>
              </a:lnSpc>
              <a:spcAft>
                <a:spcPts val="1680"/>
              </a:spcAft>
            </a:pPr>
            <a:r>
              <a:rPr lang="ru" sz="1200">
                <a:latin typeface="Times New Roman"/>
              </a:rPr>
              <a:t>2)    в описании раздела «Состав и границы избирательного округа» раздела «избирательный округ № 8» в части «с. Красносельское, улицы»: слова «Набережная» заменить словами «Набережная, дома № 11-41»;</a:t>
            </a:r>
          </a:p>
          <a:p>
            <a:pPr algn="just" marL="12700" marR="12700" indent="0">
              <a:lnSpc>
                <a:spcPts val="1536"/>
              </a:lnSpc>
              <a:spcAft>
                <a:spcPts val="3360"/>
              </a:spcAft>
            </a:pPr>
            <a:r>
              <a:rPr lang="ru" sz="1200">
                <a:latin typeface="Times New Roman"/>
              </a:rPr>
              <a:t>2. Обнародовать данное решение на информационных стендах и разместить на официальном сайте администрации</a:t>
            </a:r>
          </a:p>
        </p:txBody>
      </p:sp>
      <p:sp>
        <p:nvSpPr>
          <p:cNvPr id="4" name=""/>
          <p:cNvSpPr/>
          <p:nvPr/>
        </p:nvSpPr>
        <p:spPr>
          <a:xfrm>
            <a:off x="1493520" y="9012936"/>
            <a:ext cx="4623816" cy="39014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indent="0">
              <a:lnSpc>
                <a:spcPts val="1608"/>
              </a:lnSpc>
              <a:spcBef>
                <a:spcPts val="3360"/>
              </a:spcBef>
            </a:pPr>
            <a:r>
              <a:rPr lang="ru" sz="1200">
                <a:latin typeface="Times New Roman"/>
              </a:rPr>
              <a:t>Председатель Совета депутатов </a:t>
            </a:r>
            <a:r>
              <a:rPr lang="ru" sz="1200">
                <a:solidFill>
                  <a:srgbClr val="77A6FA"/>
                </a:solidFill>
                <a:latin typeface="Times New Roman"/>
              </a:rPr>
              <a:t>. </a:t>
            </a:r>
            <a:r>
              <a:rPr lang="ru" sz="1200">
                <a:solidFill>
                  <a:srgbClr val="756FDC"/>
                </a:solidFill>
                <a:latin typeface="Times New Roman"/>
              </a:rPr>
              <a:t>^—</a:t>
            </a:r>
            <a:r>
              <a:rPr lang="ru" sz="1200">
                <a:solidFill>
                  <a:srgbClr val="6051B2"/>
                </a:solidFill>
                <a:latin typeface="Times New Roman"/>
              </a:rPr>
              <a:t>\ </a:t>
            </a:r>
            <a:r>
              <a:rPr lang="ru" sz="1200">
                <a:solidFill>
                  <a:srgbClr val="756FDC"/>
                </a:solidFill>
                <a:latin typeface="Times New Roman"/>
              </a:rPr>
              <a:t>/у </a:t>
            </a:r>
            <a:r>
              <a:rPr lang="ru" sz="1200">
                <a:latin typeface="Times New Roman"/>
              </a:rPr>
              <a:t>Красносельского сельского поселения ‘ </a:t>
            </a:r>
            <a:r>
              <a:rPr lang="ru" i="1" sz="1600">
                <a:solidFill>
                  <a:srgbClr val="6051B2"/>
                </a:solidFill>
                <a:latin typeface="Times New Roman"/>
              </a:rPr>
              <a:t>о    </a:t>
            </a:r>
            <a:r>
              <a:rPr lang="ru" i="1" baseline="30000" cap="small" sz="1600">
                <a:solidFill>
                  <a:srgbClr val="6051B2"/>
                </a:solidFill>
                <a:latin typeface="Times New Roman"/>
              </a:rPr>
              <a:t>у</a:t>
            </a:r>
            <a:r>
              <a:rPr lang="ru" sz="1200">
                <a:solidFill>
                  <a:srgbClr val="6051B2"/>
                </a:solidFill>
                <a:latin typeface="Times New Roman"/>
              </a:rPr>
              <a:t> </a:t>
            </a:r>
            <a:r>
              <a:rPr lang="ru" sz="1200">
                <a:latin typeface="Times New Roman"/>
              </a:rPr>
              <a:t>О.А.Чинькова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249680" y="1325880"/>
            <a:ext cx="9092184" cy="132892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r" marL="7014972" marR="25908" indent="0">
              <a:lnSpc>
                <a:spcPts val="1212"/>
              </a:lnSpc>
            </a:pPr>
            <a:r>
              <a:rPr lang="ru" sz="950">
                <a:latin typeface="Times New Roman"/>
              </a:rPr>
              <a:t>Приложение к Решению Совета депутатов Красносельского сельского поселения № 12 от « 24» апреля 2020 года</a:t>
            </a:r>
          </a:p>
          <a:p>
            <a:pPr algn="ctr" marL="80772" indent="0">
              <a:lnSpc>
                <a:spcPts val="1464"/>
              </a:lnSpc>
            </a:pPr>
            <a:r>
              <a:rPr lang="ru" b="1" sz="1200">
                <a:latin typeface="Times New Roman"/>
              </a:rPr>
              <a:t>Схема</a:t>
            </a:r>
          </a:p>
          <a:p>
            <a:pPr algn="ctr" marL="80772" indent="0">
              <a:lnSpc>
                <a:spcPts val="1464"/>
              </a:lnSpc>
            </a:pPr>
            <a:r>
              <a:rPr lang="ru" b="1" sz="1200">
                <a:latin typeface="Times New Roman"/>
              </a:rPr>
              <a:t>избирательных округов для проведения выборов депутатов Совета депутатов Красносельского сельского поселения</a:t>
            </a:r>
          </a:p>
          <a:p>
            <a:pPr algn="ctr" marL="80772" indent="0">
              <a:lnSpc>
                <a:spcPts val="1464"/>
              </a:lnSpc>
              <a:spcAft>
                <a:spcPts val="210"/>
              </a:spcAft>
            </a:pPr>
            <a:r>
              <a:rPr lang="ru" b="1" sz="1200">
                <a:latin typeface="Times New Roman"/>
              </a:rPr>
              <a:t>(в ред. от 24.04.2020 года)</a:t>
            </a:r>
          </a:p>
        </p:txBody>
      </p:sp>
      <p:sp>
        <p:nvSpPr>
          <p:cNvPr id="3" name=""/>
          <p:cNvSpPr/>
          <p:nvPr/>
        </p:nvSpPr>
        <p:spPr>
          <a:xfrm>
            <a:off x="1269492" y="2699004"/>
            <a:ext cx="2340864" cy="2880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marR="38100" indent="0">
              <a:lnSpc>
                <a:spcPts val="1236"/>
              </a:lnSpc>
            </a:pPr>
            <a:r>
              <a:rPr lang="ru" b="1" sz="950">
                <a:latin typeface="Times New Roman"/>
              </a:rPr>
              <a:t>Количество избирательных округов - 10 Число избирателей на 01.01.2015 - 1622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179576" y="3133344"/>
          <a:ext cx="9439656" cy="4212336"/>
        </p:xfrm>
        <a:graphic>
          <a:graphicData uri="http://schemas.openxmlformats.org/drawingml/2006/table">
            <a:tbl>
              <a:tblPr/>
              <a:tblGrid>
                <a:gridCol w="1240536"/>
                <a:gridCol w="5754624"/>
                <a:gridCol w="993648"/>
                <a:gridCol w="1450848"/>
              </a:tblGrid>
              <a:tr h="579120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>
                        <a:lnSpc>
                          <a:spcPts val="1476"/>
                        </a:lnSpc>
                      </a:pPr>
                      <a:r>
                        <a:rPr lang="ru" sz="1200">
                          <a:latin typeface="Times New Roman"/>
                        </a:rPr>
                        <a:t>№</a:t>
                      </a:r>
                    </a:p>
                    <a:p>
                      <a:pPr algn="ctr" marR="12700" indent="0">
                        <a:lnSpc>
                          <a:spcPts val="1476"/>
                        </a:lnSpc>
                      </a:pPr>
                      <a:r>
                        <a:rPr lang="ru" b="1" sz="1200">
                          <a:latin typeface="Times New Roman"/>
                        </a:rPr>
                        <a:t>избирательного</a:t>
                      </a:r>
                    </a:p>
                    <a:p>
                      <a:pPr algn="ctr" marR="12700" indent="0">
                        <a:lnSpc>
                          <a:spcPts val="1476"/>
                        </a:lnSpc>
                      </a:pPr>
                      <a:r>
                        <a:rPr lang="ru" b="1" sz="1200">
                          <a:latin typeface="Times New Roman"/>
                        </a:rPr>
                        <a:t>округа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b="1" sz="1200">
                          <a:latin typeface="Times New Roman"/>
                        </a:rPr>
                        <a:t>Состав и границы избирательного округа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marR="63500" indent="241300">
                        <a:lnSpc>
                          <a:spcPts val="1476"/>
                        </a:lnSpc>
                      </a:pPr>
                      <a:r>
                        <a:rPr lang="ru" b="1" sz="1200">
                          <a:latin typeface="Times New Roman"/>
                        </a:rPr>
                        <a:t>Число избирателей в округе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L="139700" marR="139700" indent="0">
                        <a:lnSpc>
                          <a:spcPts val="1476"/>
                        </a:lnSpc>
                      </a:pPr>
                      <a:r>
                        <a:rPr lang="ru" b="1" sz="1200">
                          <a:latin typeface="Times New Roman"/>
                        </a:rPr>
                        <a:t>% отклонения от средней нормы представительства</a:t>
                      </a:r>
                    </a:p>
                  </a:txBody>
                  <a:tcPr marL="0" marR="0" marT="0" marB="0"/>
                </a:tc>
              </a:tr>
              <a:tr h="377952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/>
                      <a:r>
                        <a:rPr lang="ru" sz="1200">
                          <a:latin typeface="Times New Roman"/>
                        </a:rPr>
                        <a:t>№ 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spcAft>
                          <a:spcPts val="210"/>
                        </a:spcAft>
                      </a:pPr>
                      <a:r>
                        <a:rPr lang="ru" b="1" sz="1200">
                          <a:latin typeface="Times New Roman"/>
                        </a:rPr>
                        <a:t>с. Красносельское, </a:t>
                      </a:r>
                      <a:r>
                        <a:rPr lang="ru" sz="1200">
                          <a:latin typeface="Times New Roman"/>
                        </a:rPr>
                        <a:t>улицы:</a:t>
                      </a:r>
                    </a:p>
                    <a:p>
                      <a:pPr marL="76200" indent="0"/>
                      <a:r>
                        <a:rPr lang="ru" sz="1200">
                          <a:latin typeface="Times New Roman"/>
                        </a:rPr>
                        <a:t>Газовиков, Дружбы, Строителей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200">
                          <a:latin typeface="Times New Roman"/>
                        </a:rPr>
                        <a:t>159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L="12700" indent="0"/>
                      <a:r>
                        <a:rPr lang="ru" sz="1200">
                          <a:latin typeface="Times New Roman"/>
                        </a:rPr>
                        <a:t>-3,1%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/>
                      <a:r>
                        <a:rPr lang="ru" sz="1200">
                          <a:latin typeface="Times New Roman"/>
                        </a:rPr>
                        <a:t>№2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spcAft>
                          <a:spcPts val="210"/>
                        </a:spcAft>
                      </a:pPr>
                      <a:r>
                        <a:rPr lang="ru" b="1" sz="1200">
                          <a:latin typeface="Times New Roman"/>
                        </a:rPr>
                        <a:t>с. Красносельское, </a:t>
                      </a:r>
                      <a:r>
                        <a:rPr lang="ru" sz="1200">
                          <a:latin typeface="Times New Roman"/>
                        </a:rPr>
                        <a:t>улицы:</a:t>
                      </a:r>
                    </a:p>
                    <a:p>
                      <a:pPr marL="76200" indent="0"/>
                      <a:r>
                        <a:rPr lang="ru" sz="1200">
                          <a:latin typeface="Times New Roman"/>
                        </a:rPr>
                        <a:t>60 лет ВЛКСМ, Островского, дома № 5,7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200">
                          <a:latin typeface="Times New Roman"/>
                        </a:rPr>
                        <a:t>153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L="12700" indent="0"/>
                      <a:r>
                        <a:rPr lang="ru" sz="1200">
                          <a:latin typeface="Times New Roman"/>
                        </a:rPr>
                        <a:t>- 7,1%</a:t>
                      </a:r>
                    </a:p>
                  </a:txBody>
                  <a:tcPr marL="0" marR="0" marT="0" marB="0"/>
                </a:tc>
              </a:tr>
              <a:tr h="374904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/>
                      <a:r>
                        <a:rPr lang="ru" sz="1200">
                          <a:latin typeface="Times New Roman"/>
                        </a:rPr>
                        <a:t>№3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2997200" indent="0">
                        <a:lnSpc>
                          <a:spcPts val="1464"/>
                        </a:lnSpc>
                      </a:pPr>
                      <a:r>
                        <a:rPr lang="ru" b="1" sz="1200">
                          <a:latin typeface="Times New Roman"/>
                        </a:rPr>
                        <a:t>с. Красносельское, </a:t>
                      </a:r>
                      <a:r>
                        <a:rPr lang="ru" sz="1200">
                          <a:latin typeface="Times New Roman"/>
                        </a:rPr>
                        <a:t>улицы: Островского, дома № 9, 13; Солнечная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200"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L="12700" indent="0"/>
                      <a:r>
                        <a:rPr lang="ru" sz="1200">
                          <a:latin typeface="Times New Roman"/>
                        </a:rPr>
                        <a:t>-8,3%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/>
                      <a:r>
                        <a:rPr lang="ru" sz="1200">
                          <a:latin typeface="Times New Roman"/>
                        </a:rPr>
                        <a:t>№4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2997200" indent="0">
                        <a:lnSpc>
                          <a:spcPts val="1488"/>
                        </a:lnSpc>
                      </a:pPr>
                      <a:r>
                        <a:rPr lang="ru" b="1" sz="1200">
                          <a:latin typeface="Times New Roman"/>
                        </a:rPr>
                        <a:t>с. Красносельское, </a:t>
                      </a:r>
                      <a:r>
                        <a:rPr lang="ru" sz="1200">
                          <a:latin typeface="Times New Roman"/>
                        </a:rPr>
                        <a:t>улицы: Островского дома № 6,15; Уральская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200"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L="12700" indent="0"/>
                      <a:r>
                        <a:rPr lang="ru" sz="1200">
                          <a:latin typeface="Times New Roman"/>
                        </a:rPr>
                        <a:t>-4,2%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/>
                      <a:r>
                        <a:rPr lang="ru" sz="1200">
                          <a:latin typeface="Times New Roman"/>
                        </a:rPr>
                        <a:t>№5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2997200" indent="0">
                        <a:lnSpc>
                          <a:spcPts val="1464"/>
                        </a:lnSpc>
                      </a:pPr>
                      <a:r>
                        <a:rPr lang="ru" b="1" sz="1200">
                          <a:latin typeface="Times New Roman"/>
                        </a:rPr>
                        <a:t>с. Красносельское, </a:t>
                      </a:r>
                      <a:r>
                        <a:rPr lang="ru" sz="1200">
                          <a:latin typeface="Times New Roman"/>
                        </a:rPr>
                        <a:t>улицы: Блюхера, дома № 2-24; Летягина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200">
                          <a:latin typeface="Times New Roman"/>
                        </a:rPr>
                        <a:t>172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L="12700" indent="0"/>
                      <a:r>
                        <a:rPr lang="ru" sz="1200">
                          <a:latin typeface="Times New Roman"/>
                        </a:rPr>
                        <a:t>+6,1%</a:t>
                      </a:r>
                    </a:p>
                  </a:txBody>
                  <a:tcPr marL="0" marR="0" marT="0" marB="0"/>
                </a:tc>
              </a:tr>
              <a:tr h="384048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/>
                      <a:r>
                        <a:rPr lang="ru" sz="1200">
                          <a:latin typeface="Times New Roman"/>
                        </a:rPr>
                        <a:t>№6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2997200" indent="0">
                        <a:lnSpc>
                          <a:spcPts val="1488"/>
                        </a:lnSpc>
                      </a:pPr>
                      <a:r>
                        <a:rPr lang="ru" b="1" sz="1200">
                          <a:latin typeface="Times New Roman"/>
                        </a:rPr>
                        <a:t>с. Красносельское, </a:t>
                      </a:r>
                      <a:r>
                        <a:rPr lang="ru" sz="1200">
                          <a:latin typeface="Times New Roman"/>
                        </a:rPr>
                        <a:t>улица: Блюхера, дома № 25-113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200"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L="12700" indent="0"/>
                      <a:r>
                        <a:rPr lang="ru" sz="1200">
                          <a:latin typeface="Times New Roman"/>
                        </a:rPr>
                        <a:t>+4,9%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/>
                      <a:r>
                        <a:rPr lang="ru" sz="1200">
                          <a:latin typeface="Times New Roman"/>
                        </a:rPr>
                        <a:t>№7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444500" indent="0">
                        <a:lnSpc>
                          <a:spcPts val="1464"/>
                        </a:lnSpc>
                      </a:pPr>
                      <a:r>
                        <a:rPr lang="ru" b="1" sz="1200">
                          <a:latin typeface="Times New Roman"/>
                        </a:rPr>
                        <a:t>с. Красносельское, </a:t>
                      </a:r>
                      <a:r>
                        <a:rPr lang="ru" sz="1200">
                          <a:latin typeface="Times New Roman"/>
                        </a:rPr>
                        <a:t>улицы: Гагарина, Лотовая, Мира, Набережная, дома№ 1-10, Октябрьская, Пионерская, Свободы, Степанова, Южная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200"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L="12700" indent="0"/>
                      <a:r>
                        <a:rPr lang="ru" sz="1200">
                          <a:latin typeface="Times New Roman"/>
                        </a:rPr>
                        <a:t>+4,9 %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/>
                      <a:r>
                        <a:rPr lang="ru" sz="1200">
                          <a:latin typeface="Times New Roman"/>
                        </a:rPr>
                        <a:t>№8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444500" indent="0">
                        <a:lnSpc>
                          <a:spcPts val="1464"/>
                        </a:lnSpc>
                      </a:pPr>
                      <a:r>
                        <a:rPr lang="ru" b="1" sz="1200">
                          <a:latin typeface="Times New Roman"/>
                        </a:rPr>
                        <a:t>с. Красносельское, </a:t>
                      </a:r>
                      <a:r>
                        <a:rPr lang="ru" sz="1200">
                          <a:latin typeface="Times New Roman"/>
                        </a:rPr>
                        <a:t>улицы: Зеленая, Калинина, Комсомольская, Набережная, дома с № 11-41, Победы, Советская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200">
                          <a:latin typeface="Times New Roman"/>
                        </a:rPr>
                        <a:t>164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L="12700" indent="0"/>
                      <a:r>
                        <a:rPr lang="ru" sz="1200">
                          <a:latin typeface="Times New Roman"/>
                        </a:rPr>
                        <a:t>+1,2%</a:t>
                      </a:r>
                    </a:p>
                  </a:txBody>
                  <a:tcPr marL="0" marR="0" marT="0" marB="0"/>
                </a:tc>
              </a:tr>
              <a:tr h="289560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/>
                      <a:r>
                        <a:rPr lang="ru" sz="1200">
                          <a:latin typeface="Times New Roman"/>
                        </a:rPr>
                        <a:t>№9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b="1" sz="1200">
                          <a:latin typeface="Times New Roman"/>
                        </a:rPr>
                        <a:t>п. Михири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200">
                          <a:latin typeface="Times New Roman"/>
                        </a:rPr>
                        <a:t>146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L="12700" indent="0"/>
                      <a:r>
                        <a:rPr lang="ru" sz="1200">
                          <a:latin typeface="Times New Roman"/>
                        </a:rPr>
                        <a:t>- 9,7%</a:t>
                      </a:r>
                    </a:p>
                  </a:txBody>
                  <a:tcPr marL="0" marR="0" marT="0" marB="0"/>
                </a:tc>
              </a:tr>
              <a:tr h="301752">
                <a:tc>
                  <a:txBody>
                    <a:bodyPr lIns="0" tIns="0" rIns="0" bIns="0">
                      <a:noAutofit/>
                    </a:bodyPr>
                    <a:p>
                      <a:pPr algn="ctr" marR="12700" indent="0"/>
                      <a:r>
                        <a:rPr lang="ru" sz="1200">
                          <a:latin typeface="Times New Roman"/>
                        </a:rPr>
                        <a:t>№ 10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b="1" sz="1200">
                          <a:latin typeface="Times New Roman"/>
                        </a:rPr>
                        <a:t>п. Сухарыш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200">
                          <a:latin typeface="Times New Roman"/>
                        </a:rPr>
                        <a:t>178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L="12700" indent="0"/>
                      <a:r>
                        <a:rPr lang="ru" sz="1200">
                          <a:latin typeface="Times New Roman"/>
                        </a:rPr>
                        <a:t>+9,8%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