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slideMasters/slideMaster.xml" ContentType="application/vnd.openxmlformats-officedocument.presentationml.slideMaster+xml"/>
  <Override PartName="/ppt/slideLayouts/slideLayout.xml" ContentType="application/vnd.openxmlformats-officedocument.presentationml.slideLayout+xml"/>
  <Override PartName="/ppt/theme/theme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&#65279;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48" r:id="rId1"/>
  </p:sldMasterIdLst>
  <p:sldIdLst>
    <p:sldId id="256" r:id="rId3"/>
    <p:sldId id="257" r:id="rId4"/>
  </p:sldIdLst>
  <p:sldSz cx="10780776" cy="10820400"/>
  <p:notesSz cx="6858000" cy="9144000"/>
</p:presentation>
</file>

<file path=ppt/_rels/presentation.xml.rels>&#65279;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.xml"/><Relationship Id="rId2" Type="http://schemas.openxmlformats.org/officeDocument/2006/relationships/theme" Target="theme/theme.xml"/><Relationship Id="rId3" Type="http://schemas.openxmlformats.org/officeDocument/2006/relationships/slide" Target="slides/slide1.xml"/><Relationship Id="rId4" Type="http://schemas.openxmlformats.org/officeDocument/2006/relationships/slide" Target="slides/slide2.xml"/></Relationships>
</file>

<file path=ppt/slideLayouts/_rels/slideLayout.xml.rels>&#65279;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theme" Target="../theme/theme.xml"/></Relationships>
</file>

<file path=ppt/slideMasters/slideMaster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s/_rels/slide1.xml.rels>&#65279;<?xml version="1.0" encoding="UTF-8" standalone="yes"?>
<Relationships xmlns="http://schemas.openxmlformats.org/package/2006/relationships"><Relationship Id="rPictId0" Type="http://schemas.openxmlformats.org/officeDocument/2006/relationships/image" Target="../media/image1.jpeg"/><Relationship Id="rId1" Type="http://schemas.openxmlformats.org/officeDocument/2006/relationships/slideLayout" Target="../slideLayouts/slideLayout.xml"/></Relationships>
</file>

<file path=ppt/slides/_rels/slide2.xml.rels>&#65279;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"/>
          <p:cNvPicPr>
            <a:picLocks noChangeAspect="1"/>
          </p:cNvPicPr>
          <p:nvPr/>
        </p:nvPicPr>
        <p:blipFill>
          <a:blip r:embed="rPictId0"/>
          <a:stretch>
            <a:fillRect/>
          </a:stretch>
        </p:blipFill>
        <p:spPr>
          <a:xfrm>
            <a:off x="1210056" y="7269480"/>
            <a:ext cx="4541520" cy="1411224"/>
          </a:xfrm>
          <a:prstGeom prst="rect">
            <a:avLst/>
          </a:prstGeom>
        </p:spPr>
      </p:pic>
      <p:sp>
        <p:nvSpPr>
          <p:cNvPr id="3" name=""/>
          <p:cNvSpPr/>
          <p:nvPr/>
        </p:nvSpPr>
        <p:spPr>
          <a:xfrm>
            <a:off x="1941576" y="819912"/>
            <a:ext cx="4465320" cy="536448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lnSpc>
                <a:spcPts val="1476"/>
              </a:lnSpc>
              <a:spcAft>
                <a:spcPts val="2520"/>
              </a:spcAft>
            </a:pPr>
            <a:r>
              <a:rPr lang="ru" sz="1150">
                <a:latin typeface="Calibri"/>
              </a:rPr>
              <a:t>СОВЕТ ДЕПУТАТОВ КРАСНОСЕЛЬСКОГО СЕЛЬСКОГО ПОСЕЛЕНИЯ УВЕЛЬСКОГО МУНИЦИПАЛЬНОГО РАЙОНА ЧЕЛЯБИНСКОЙ ОБЛАСТИ</a:t>
            </a:r>
          </a:p>
        </p:txBody>
      </p:sp>
      <p:sp>
        <p:nvSpPr>
          <p:cNvPr id="4" name=""/>
          <p:cNvSpPr/>
          <p:nvPr/>
        </p:nvSpPr>
        <p:spPr>
          <a:xfrm>
            <a:off x="1208532" y="1877568"/>
            <a:ext cx="5670804" cy="4364736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ctr" indent="0">
              <a:spcBef>
                <a:spcPts val="2520"/>
              </a:spcBef>
              <a:spcAft>
                <a:spcPts val="1050"/>
              </a:spcAft>
            </a:pPr>
            <a:r>
              <a:rPr lang="ru" sz="1200" spc="250">
                <a:latin typeface="Calibri"/>
              </a:rPr>
              <a:t>РЕШЕНИЕ</a:t>
            </a:r>
          </a:p>
          <a:p>
            <a:pPr marL="12700" indent="0">
              <a:spcAft>
                <a:spcPts val="2940"/>
              </a:spcAft>
            </a:pPr>
            <a:r>
              <a:rPr lang="ru" b="1" sz="1150">
                <a:latin typeface="Calibri"/>
              </a:rPr>
              <a:t>От 12 марта 2015 года    № 209</a:t>
            </a:r>
          </a:p>
          <a:p>
            <a:pPr marL="12700" marR="299212" indent="0">
              <a:lnSpc>
                <a:spcPts val="1452"/>
              </a:lnSpc>
              <a:spcAft>
                <a:spcPts val="1680"/>
              </a:spcAft>
            </a:pPr>
            <a:r>
              <a:rPr lang="ru" sz="1150">
                <a:latin typeface="Calibri"/>
              </a:rPr>
              <a:t>Об утверждении схемы избирательных округов по выборам депутатов Совета депутатов Красносельского сельского поселения</a:t>
            </a:r>
          </a:p>
          <a:p>
            <a:pPr marL="12700" marR="19812" indent="215900">
              <a:lnSpc>
                <a:spcPts val="1668"/>
              </a:lnSpc>
              <a:spcAft>
                <a:spcPts val="420"/>
              </a:spcAft>
            </a:pPr>
            <a:r>
              <a:rPr lang="ru" sz="1150">
                <a:latin typeface="Calibri"/>
              </a:rPr>
              <a:t>В соответствии с Федеральным законом от 12.06.2002 года №67-ФЗ «Об основных гарантиях избирательных прав и права на участие в референдуме граждан Российской Федерации», Закона Челябинской области от 29.06.2006 года </a:t>
            </a:r>
            <a:r>
              <a:rPr lang="en-US" sz="1150">
                <a:latin typeface="Calibri"/>
              </a:rPr>
              <a:t>N236-30 </a:t>
            </a:r>
            <a:r>
              <a:rPr lang="ru" sz="1150">
                <a:latin typeface="Calibri"/>
              </a:rPr>
              <a:t>« О муниципальных выборах в Челябинской области », руководствуясь Уставом Красносельского сельского поселения, Совет депутатов Красносельского сельского поселения РЕШАЕТ:</a:t>
            </a:r>
          </a:p>
          <a:p>
            <a:pPr marL="12700" indent="0">
              <a:spcAft>
                <a:spcPts val="420"/>
              </a:spcAft>
            </a:pPr>
            <a:r>
              <a:rPr lang="ru" sz="1150">
                <a:latin typeface="Calibri"/>
              </a:rPr>
              <a:t>1.Утвердить    схему избирательных округов Красносельского сельского поселения</a:t>
            </a:r>
          </a:p>
          <a:p>
            <a:pPr marL="4216400" indent="0">
              <a:lnSpc>
                <a:spcPts val="2628"/>
              </a:lnSpc>
            </a:pPr>
            <a:r>
              <a:rPr lang="ru" sz="1150">
                <a:latin typeface="Calibri"/>
              </a:rPr>
              <a:t>Приложение №1</a:t>
            </a:r>
          </a:p>
          <a:p>
            <a:pPr marL="12700" indent="0">
              <a:lnSpc>
                <a:spcPts val="2628"/>
              </a:lnSpc>
            </a:pPr>
            <a:r>
              <a:rPr lang="ru" sz="1150">
                <a:latin typeface="Calibri"/>
              </a:rPr>
              <a:t>2.Признать    утратившим силу Решение Совета депутатов №187/7 от 30.09.2009 года.</a:t>
            </a:r>
          </a:p>
          <a:p>
            <a:pPr marL="12700" indent="0">
              <a:lnSpc>
                <a:spcPts val="2628"/>
              </a:lnSpc>
              <a:spcAft>
                <a:spcPts val="5670"/>
              </a:spcAft>
            </a:pPr>
            <a:r>
              <a:rPr lang="ru" sz="1150">
                <a:latin typeface="Calibri"/>
              </a:rPr>
              <a:t>3.Обнародовать данное решение на информационных стендах поселения.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"/>
          <p:cNvSpPr/>
          <p:nvPr/>
        </p:nvSpPr>
        <p:spPr>
          <a:xfrm>
            <a:off x="1133856" y="1030224"/>
            <a:ext cx="9119616" cy="114452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marL="5793232" marR="28956" indent="2628900">
              <a:lnSpc>
                <a:spcPts val="1212"/>
              </a:lnSpc>
            </a:pPr>
            <a:r>
              <a:rPr lang="ru" sz="950">
                <a:latin typeface="Times New Roman"/>
              </a:rPr>
              <a:t>Приложение к Решению Совета депутатов ♦    Красносельского сельского поселения</a:t>
            </a:r>
          </a:p>
          <a:p>
            <a:pPr marL="7495032" indent="0">
              <a:lnSpc>
                <a:spcPts val="1212"/>
              </a:lnSpc>
            </a:pPr>
            <a:r>
              <a:rPr lang="ru" sz="950">
                <a:latin typeface="Times New Roman"/>
              </a:rPr>
              <a:t>№ 209 от 12 марта 2015 года</a:t>
            </a:r>
          </a:p>
          <a:p>
            <a:pPr algn="ctr" marL="40132" indent="0">
              <a:lnSpc>
                <a:spcPts val="1464"/>
              </a:lnSpc>
            </a:pPr>
            <a:r>
              <a:rPr lang="ru" b="1" sz="1150">
                <a:latin typeface="Times New Roman"/>
              </a:rPr>
              <a:t>Схема</a:t>
            </a:r>
          </a:p>
          <a:p>
            <a:pPr algn="ctr" marL="40132" indent="0">
              <a:lnSpc>
                <a:spcPts val="1464"/>
              </a:lnSpc>
            </a:pPr>
            <a:r>
              <a:rPr lang="ru" b="1" sz="1150">
                <a:latin typeface="Times New Roman"/>
              </a:rPr>
              <a:t>избирательных округов для проведения выборов депутатов Совета депутатов Красносельского сельского поселения</a:t>
            </a:r>
          </a:p>
        </p:txBody>
      </p:sp>
      <p:sp>
        <p:nvSpPr>
          <p:cNvPr id="3" name=""/>
          <p:cNvSpPr/>
          <p:nvPr/>
        </p:nvSpPr>
        <p:spPr>
          <a:xfrm>
            <a:off x="1153668" y="2208276"/>
            <a:ext cx="2206752" cy="291084"/>
          </a:xfrm>
          <a:prstGeom prst="rect">
            <a:avLst/>
          </a:prstGeom>
        </p:spPr>
        <p:txBody>
          <a:bodyPr lIns="0" tIns="0" rIns="0" bIns="0">
            <a:noAutofit/>
          </a:bodyPr>
          <a:p>
            <a:pPr algn="just" marR="12700" indent="0">
              <a:lnSpc>
                <a:spcPts val="1236"/>
              </a:lnSpc>
            </a:pPr>
            <a:r>
              <a:rPr lang="ru" sz="950">
                <a:latin typeface="Times New Roman"/>
              </a:rPr>
              <a:t>Количество избирательных округов - 10 Число избирателей на 01.01.2015 - 1622</a:t>
            </a:r>
          </a:p>
        </p:txBody>
      </p:sp>
      <p:graphicFrame>
        <p:nvGraphicFramePr>
          <p:cNvPr id="4" name=""/>
          <p:cNvGraphicFramePr>
            <a:graphicFrameLocks noGrp="1"/>
          </p:cNvGraphicFramePr>
          <p:nvPr/>
        </p:nvGraphicFramePr>
        <p:xfrm>
          <a:off x="1048512" y="2645664"/>
          <a:ext cx="9479280" cy="4410456"/>
        </p:xfrm>
        <a:graphic>
          <a:graphicData uri="http://schemas.openxmlformats.org/drawingml/2006/table">
            <a:tbl>
              <a:tblPr/>
              <a:tblGrid>
                <a:gridCol w="1249680"/>
                <a:gridCol w="5772912"/>
                <a:gridCol w="996696"/>
                <a:gridCol w="1459992"/>
              </a:tblGrid>
              <a:tr h="582168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>
                        <a:lnSpc>
                          <a:spcPts val="1476"/>
                        </a:lnSpc>
                      </a:pPr>
                      <a:r>
                        <a:rPr lang="ru" sz="1150">
                          <a:latin typeface="Times New Roman"/>
                        </a:rPr>
                        <a:t>№</a:t>
                      </a:r>
                    </a:p>
                    <a:p>
                      <a:pPr algn="ctr" marR="25400" indent="0">
                        <a:lnSpc>
                          <a:spcPts val="1476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избирательного</a:t>
                      </a:r>
                    </a:p>
                    <a:p>
                      <a:pPr algn="ctr" marR="25400" indent="0">
                        <a:lnSpc>
                          <a:spcPts val="1476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округа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marR="38100" indent="0"/>
                      <a:r>
                        <a:rPr lang="ru" b="1" sz="1150">
                          <a:latin typeface="Times New Roman"/>
                        </a:rPr>
                        <a:t>Границы избирательного округа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marR="63500" indent="241300">
                        <a:lnSpc>
                          <a:spcPts val="1476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Число избирателей в округе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just" marL="152400" marR="139700" indent="0">
                        <a:lnSpc>
                          <a:spcPts val="1476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% отклонения от средней нормы представительства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 1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210"/>
                        </a:spcAft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</a:t>
                      </a:r>
                    </a:p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Газовиков, Дружбы, Строителей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159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- 3,1%</a:t>
                      </a:r>
                    </a:p>
                  </a:txBody>
                  <a:tcPr marL="0" marR="0" marT="0" marB="0"/>
                </a:tc>
              </a:tr>
              <a:tr h="377952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210"/>
                        </a:spcAft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</a:t>
                      </a:r>
                    </a:p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60 лет ВЛКСМ, Островского, дома № 5,7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153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-7,1%</a:t>
                      </a:r>
                    </a:p>
                  </a:txBody>
                  <a:tcPr marL="0" marR="0" marT="0" marB="0"/>
                </a:tc>
              </a:tr>
              <a:tr h="377952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193800" indent="0">
                        <a:lnSpc>
                          <a:spcPts val="1488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 Островского, дома № 9, 13; Солнечная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150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-8,3%</a:t>
                      </a:r>
                    </a:p>
                  </a:txBody>
                  <a:tcPr marL="0" marR="0" marT="0" marB="0"/>
                </a:tc>
              </a:tr>
              <a:tr h="377952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00">
                          <a:latin typeface="Arial Narrow"/>
                        </a:rPr>
                        <a:t>. </a:t>
                      </a:r>
                      <a:r>
                        <a:rPr lang="ru" sz="1150">
                          <a:latin typeface="Times New Roman"/>
                        </a:rPr>
                        <a:t>№4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193800" indent="0">
                        <a:lnSpc>
                          <a:spcPts val="1464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 Островского дома № 6,15; Уральская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160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-4,2%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№5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193800" indent="0">
                        <a:lnSpc>
                          <a:spcPts val="1488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 Блюхера, дома № 5-24; Летягина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172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+6,1%</a:t>
                      </a:r>
                    </a:p>
                  </a:txBody>
                  <a:tcPr marL="0" marR="0" marT="0" marB="0"/>
                </a:tc>
              </a:tr>
              <a:tr h="384048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marR="1193800" indent="0">
                        <a:lnSpc>
                          <a:spcPts val="1464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улица: Блюхера, дома № 25-113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+4,9%</a:t>
                      </a:r>
                    </a:p>
                  </a:txBody>
                  <a:tcPr marL="0" marR="0" marT="0" marB="0"/>
                </a:tc>
              </a:tr>
              <a:tr h="566928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№7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lnSpc>
                          <a:spcPts val="1476"/>
                        </a:lnSpc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</a:t>
                      </a:r>
                    </a:p>
                    <a:p>
                      <a:pPr marL="76200" marR="558800" indent="0">
                        <a:lnSpc>
                          <a:spcPts val="1476"/>
                        </a:lnSpc>
                      </a:pPr>
                      <a:r>
                        <a:rPr lang="ru" sz="1150">
                          <a:latin typeface="Times New Roman"/>
                        </a:rPr>
                        <a:t>Гагарина, Лотовая, Мира, Набережная, дома №1-10, Октябрьская, Пионерская, Свободы, Степанова, Южная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170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+4,9 %</a:t>
                      </a:r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 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>
                        <a:spcAft>
                          <a:spcPts val="210"/>
                        </a:spcAft>
                      </a:pPr>
                      <a:r>
                        <a:rPr lang="ru" b="1" sz="1150">
                          <a:latin typeface="Times New Roman"/>
                        </a:rPr>
                        <a:t>с. Красносельское, </a:t>
                      </a:r>
                      <a:r>
                        <a:rPr lang="ru" sz="1150">
                          <a:latin typeface="Times New Roman"/>
                        </a:rPr>
                        <a:t>улицы:</a:t>
                      </a:r>
                    </a:p>
                    <a:p>
                      <a:pPr marL="76200" indent="0"/>
                      <a:r>
                        <a:rPr lang="ru" sz="1150">
                          <a:latin typeface="Times New Roman"/>
                        </a:rPr>
                        <a:t>Зеленая, Калинина, Комсомольская, Набережная, Победы, Советская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164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+1,2%</a:t>
                      </a:r>
                    </a:p>
                  </a:txBody>
                  <a:tcPr marL="0" marR="0" marT="0" marB="0"/>
                </a:tc>
              </a:tr>
              <a:tr h="289560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№9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b="1" sz="1150">
                          <a:latin typeface="Times New Roman"/>
                        </a:rPr>
                        <a:t>п. Михири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146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- 9,7%</a:t>
                      </a:r>
                    </a:p>
                  </a:txBody>
                  <a:tcPr marL="0" marR="0" marT="0" marB="0"/>
                </a:tc>
              </a:tr>
              <a:tr h="310896">
                <a:tc>
                  <a:txBody>
                    <a:bodyPr lIns="0" tIns="0" rIns="0" bIns="0">
                      <a:noAutofit/>
                    </a:bodyPr>
                    <a:p>
                      <a:pPr algn="ctr" marR="25400" indent="0"/>
                      <a:r>
                        <a:rPr lang="ru" sz="1150">
                          <a:latin typeface="Times New Roman"/>
                        </a:rPr>
                        <a:t>№ 10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76200" indent="0"/>
                      <a:r>
                        <a:rPr lang="ru" b="1" sz="1150">
                          <a:latin typeface="Times New Roman"/>
                        </a:rPr>
                        <a:t>п. Сухарыш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marL="152400" indent="241300"/>
                      <a:r>
                        <a:rPr lang="ru" sz="1150">
                          <a:latin typeface="Times New Roman"/>
                        </a:rPr>
                        <a:t>178</a:t>
                      </a:r>
                    </a:p>
                  </a:txBody>
                  <a:tcPr marL="0" marR="0" marT="0" marB="0"/>
                </a:tc>
                <a:tc>
                  <a:txBody>
                    <a:bodyPr lIns="0" tIns="0" rIns="0" bIns="0">
                      <a:noAutofit/>
                    </a:bodyPr>
                    <a:p>
                      <a:pPr algn="ctr" indent="0"/>
                      <a:r>
                        <a:rPr lang="ru" sz="1150">
                          <a:latin typeface="Times New Roman"/>
                        </a:rPr>
                        <a:t>+9,8%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